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30"/>
  </p:notesMasterIdLst>
  <p:sldIdLst>
    <p:sldId id="256" r:id="rId2"/>
    <p:sldId id="277" r:id="rId3"/>
    <p:sldId id="278" r:id="rId4"/>
    <p:sldId id="279" r:id="rId5"/>
    <p:sldId id="280" r:id="rId6"/>
    <p:sldId id="281" r:id="rId7"/>
    <p:sldId id="257" r:id="rId8"/>
    <p:sldId id="258" r:id="rId9"/>
    <p:sldId id="261" r:id="rId10"/>
    <p:sldId id="262" r:id="rId11"/>
    <p:sldId id="263" r:id="rId12"/>
    <p:sldId id="259" r:id="rId13"/>
    <p:sldId id="260" r:id="rId14"/>
    <p:sldId id="264" r:id="rId15"/>
    <p:sldId id="265" r:id="rId16"/>
    <p:sldId id="266" r:id="rId17"/>
    <p:sldId id="275" r:id="rId18"/>
    <p:sldId id="274" r:id="rId19"/>
    <p:sldId id="272" r:id="rId20"/>
    <p:sldId id="273" r:id="rId21"/>
    <p:sldId id="269" r:id="rId22"/>
    <p:sldId id="270" r:id="rId23"/>
    <p:sldId id="268" r:id="rId24"/>
    <p:sldId id="283" r:id="rId25"/>
    <p:sldId id="284" r:id="rId26"/>
    <p:sldId id="285" r:id="rId27"/>
    <p:sldId id="286" r:id="rId28"/>
    <p:sldId id="28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39785-28E3-437F-A57F-0521A8AE9B77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EBF70-8353-4CC2-AE01-A76A554E41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6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362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73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24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653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421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083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68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63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16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223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96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58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77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5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28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98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97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438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6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27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25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10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02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22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0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BEBF70-8353-4CC2-AE01-A76A554E416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9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3/7/2023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3/7/2023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2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5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Применение типовых проектов зданий в исторической застройке </a:t>
            </a:r>
            <a:r>
              <a:rPr lang="ru-RU" sz="4800" dirty="0" err="1" smtClean="0"/>
              <a:t>г.Чистополь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15019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467" t="12052" r="6432" b="8424"/>
          <a:stretch/>
        </p:blipFill>
        <p:spPr>
          <a:xfrm>
            <a:off x="1069847" y="446532"/>
            <a:ext cx="7879531" cy="5687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57144" y="513207"/>
            <a:ext cx="313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3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полукаменный двухэтажный жилой многоквартирный дом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10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56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8299" t="12399" r="6147" b="8083"/>
          <a:stretch/>
        </p:blipFill>
        <p:spPr>
          <a:xfrm>
            <a:off x="1069848" y="484632"/>
            <a:ext cx="7307104" cy="5249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7094" y="484632"/>
            <a:ext cx="313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4 – </a:t>
            </a:r>
          </a:p>
          <a:p>
            <a:pPr algn="ctr"/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индивидуальный полукаменный двухэтажный жилой дом</a:t>
            </a:r>
            <a:endParaRPr lang="ru-RU" sz="1600" b="1" dirty="0"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86690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11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06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510" t="12216" r="6720" b="8911"/>
          <a:stretch/>
        </p:blipFill>
        <p:spPr>
          <a:xfrm>
            <a:off x="1024128" y="444966"/>
            <a:ext cx="7337529" cy="5279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7094" y="484632"/>
            <a:ext cx="313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5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одноэтажный деревянный жилой дом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12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94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114" t="12029" r="7115" b="9583"/>
          <a:stretch/>
        </p:blipFill>
        <p:spPr>
          <a:xfrm>
            <a:off x="1057274" y="461010"/>
            <a:ext cx="7571911" cy="5473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7094" y="484632"/>
            <a:ext cx="313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6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одноэтажный каменный жилой дом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13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06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582" t="13128" r="50172" b="42485"/>
          <a:stretch/>
        </p:blipFill>
        <p:spPr>
          <a:xfrm>
            <a:off x="266699" y="241300"/>
            <a:ext cx="3263901" cy="24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064" t="24528" r="50019" b="41005"/>
          <a:stretch/>
        </p:blipFill>
        <p:spPr>
          <a:xfrm>
            <a:off x="3695700" y="241300"/>
            <a:ext cx="3504438" cy="2400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3739" t="30104" r="55550" b="42648"/>
          <a:stretch/>
        </p:blipFill>
        <p:spPr>
          <a:xfrm>
            <a:off x="7365238" y="241300"/>
            <a:ext cx="3464783" cy="2372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5929" t="24590" r="52963" b="43527"/>
          <a:stretch/>
        </p:blipFill>
        <p:spPr>
          <a:xfrm>
            <a:off x="266699" y="2997200"/>
            <a:ext cx="3263902" cy="2583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3572" t="26239" r="56474" b="43082"/>
          <a:stretch/>
        </p:blipFill>
        <p:spPr>
          <a:xfrm>
            <a:off x="3848100" y="2997198"/>
            <a:ext cx="3352038" cy="2653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0585" t="35137" r="54070" b="43767"/>
          <a:stretch/>
        </p:blipFill>
        <p:spPr>
          <a:xfrm>
            <a:off x="8727208" y="2670277"/>
            <a:ext cx="2945805" cy="1892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l="16565" t="33848" r="57269" b="44563"/>
          <a:stretch/>
        </p:blipFill>
        <p:spPr>
          <a:xfrm>
            <a:off x="7517637" y="4708136"/>
            <a:ext cx="2954912" cy="18855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10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14</a:t>
            </a:r>
            <a:endParaRPr lang="ru-RU" sz="2400" b="1" dirty="0">
              <a:blipFill dpi="0" rotWithShape="1">
                <a:blip r:embed="rId10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936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224" t="1" r="24105" b="46003"/>
          <a:stretch/>
        </p:blipFill>
        <p:spPr>
          <a:xfrm>
            <a:off x="397383" y="326517"/>
            <a:ext cx="8794242" cy="5979542"/>
          </a:xfrm>
          <a:prstGeom prst="rect">
            <a:avLst/>
          </a:prstGeom>
        </p:spPr>
      </p:pic>
      <p:sp>
        <p:nvSpPr>
          <p:cNvPr id="6" name="5-конечная звезда 5"/>
          <p:cNvSpPr/>
          <p:nvPr/>
        </p:nvSpPr>
        <p:spPr>
          <a:xfrm>
            <a:off x="5298393" y="3854153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6" idx="4"/>
            <a:endCxn id="9" idx="1"/>
          </p:cNvCxnSpPr>
          <p:nvPr/>
        </p:nvCxnSpPr>
        <p:spPr>
          <a:xfrm flipV="1">
            <a:off x="5400942" y="2072881"/>
            <a:ext cx="3958432" cy="1820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3739" t="30104" r="55550" b="43462"/>
          <a:stretch/>
        </p:blipFill>
        <p:spPr>
          <a:xfrm>
            <a:off x="9359374" y="1587517"/>
            <a:ext cx="1461330" cy="9707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3572" t="26239" r="56474" b="43082"/>
          <a:stretch/>
        </p:blipFill>
        <p:spPr>
          <a:xfrm>
            <a:off x="9339334" y="3796646"/>
            <a:ext cx="1358781" cy="1075702"/>
          </a:xfrm>
          <a:prstGeom prst="rect">
            <a:avLst/>
          </a:prstGeom>
        </p:spPr>
      </p:pic>
      <p:sp>
        <p:nvSpPr>
          <p:cNvPr id="11" name="5-конечная звезда 10"/>
          <p:cNvSpPr/>
          <p:nvPr/>
        </p:nvSpPr>
        <p:spPr>
          <a:xfrm>
            <a:off x="3619145" y="453781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/>
          <p:cNvCxnSpPr>
            <a:stCxn id="11" idx="4"/>
            <a:endCxn id="10" idx="1"/>
          </p:cNvCxnSpPr>
          <p:nvPr/>
        </p:nvCxnSpPr>
        <p:spPr>
          <a:xfrm flipV="1">
            <a:off x="3721694" y="4334497"/>
            <a:ext cx="5617640" cy="242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20585" t="35137" r="54070" b="43767"/>
          <a:stretch/>
        </p:blipFill>
        <p:spPr>
          <a:xfrm>
            <a:off x="9357129" y="2721506"/>
            <a:ext cx="1358781" cy="872794"/>
          </a:xfrm>
          <a:prstGeom prst="rect">
            <a:avLst/>
          </a:prstGeom>
        </p:spPr>
      </p:pic>
      <p:sp>
        <p:nvSpPr>
          <p:cNvPr id="18" name="5-конечная звезда 17"/>
          <p:cNvSpPr/>
          <p:nvPr/>
        </p:nvSpPr>
        <p:spPr>
          <a:xfrm>
            <a:off x="5753783" y="390542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>
            <a:stCxn id="18" idx="4"/>
            <a:endCxn id="17" idx="1"/>
          </p:cNvCxnSpPr>
          <p:nvPr/>
        </p:nvCxnSpPr>
        <p:spPr>
          <a:xfrm flipV="1">
            <a:off x="5856332" y="3157903"/>
            <a:ext cx="3500797" cy="7866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5-конечная звезда 20"/>
          <p:cNvSpPr/>
          <p:nvPr/>
        </p:nvSpPr>
        <p:spPr>
          <a:xfrm>
            <a:off x="2559965" y="497215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>
            <a:stCxn id="21" idx="4"/>
            <a:endCxn id="10" idx="1"/>
          </p:cNvCxnSpPr>
          <p:nvPr/>
        </p:nvCxnSpPr>
        <p:spPr>
          <a:xfrm flipV="1">
            <a:off x="2662514" y="4334497"/>
            <a:ext cx="6676820" cy="676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5-конечная звезда 27"/>
          <p:cNvSpPr/>
          <p:nvPr/>
        </p:nvSpPr>
        <p:spPr>
          <a:xfrm>
            <a:off x="1668425" y="4088098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/>
          <a:srcRect l="5582" t="13128" r="50172" b="42485"/>
          <a:stretch/>
        </p:blipFill>
        <p:spPr>
          <a:xfrm>
            <a:off x="9366189" y="326517"/>
            <a:ext cx="1447700" cy="1064651"/>
          </a:xfrm>
          <a:prstGeom prst="rect">
            <a:avLst/>
          </a:prstGeom>
        </p:spPr>
      </p:pic>
      <p:cxnSp>
        <p:nvCxnSpPr>
          <p:cNvPr id="34" name="Прямая соединительная линия 33"/>
          <p:cNvCxnSpPr>
            <a:stCxn id="28" idx="4"/>
            <a:endCxn id="33" idx="1"/>
          </p:cNvCxnSpPr>
          <p:nvPr/>
        </p:nvCxnSpPr>
        <p:spPr>
          <a:xfrm flipV="1">
            <a:off x="1770974" y="858843"/>
            <a:ext cx="7595215" cy="3268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5-конечная звезда 36"/>
          <p:cNvSpPr/>
          <p:nvPr/>
        </p:nvSpPr>
        <p:spPr>
          <a:xfrm>
            <a:off x="3802025" y="5398665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/>
          <a:srcRect l="11064" t="24528" r="50019" b="41005"/>
          <a:stretch/>
        </p:blipFill>
        <p:spPr>
          <a:xfrm>
            <a:off x="9361701" y="5055810"/>
            <a:ext cx="1544492" cy="1057871"/>
          </a:xfrm>
          <a:prstGeom prst="rect">
            <a:avLst/>
          </a:prstGeom>
        </p:spPr>
      </p:pic>
      <p:cxnSp>
        <p:nvCxnSpPr>
          <p:cNvPr id="40" name="Прямая соединительная линия 39"/>
          <p:cNvCxnSpPr>
            <a:stCxn id="37" idx="4"/>
            <a:endCxn id="38" idx="1"/>
          </p:cNvCxnSpPr>
          <p:nvPr/>
        </p:nvCxnSpPr>
        <p:spPr>
          <a:xfrm>
            <a:off x="3904574" y="5437835"/>
            <a:ext cx="5457127" cy="14691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5-конечная звезда 41"/>
          <p:cNvSpPr/>
          <p:nvPr/>
        </p:nvSpPr>
        <p:spPr>
          <a:xfrm>
            <a:off x="2362913" y="3691858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5-конечная звезда 42"/>
          <p:cNvSpPr/>
          <p:nvPr/>
        </p:nvSpPr>
        <p:spPr>
          <a:xfrm>
            <a:off x="2111064" y="3691858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>
            <a:stCxn id="43" idx="4"/>
            <a:endCxn id="33" idx="1"/>
          </p:cNvCxnSpPr>
          <p:nvPr/>
        </p:nvCxnSpPr>
        <p:spPr>
          <a:xfrm flipV="1">
            <a:off x="2213613" y="858843"/>
            <a:ext cx="7152576" cy="28721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stCxn id="42" idx="4"/>
            <a:endCxn id="38" idx="1"/>
          </p:cNvCxnSpPr>
          <p:nvPr/>
        </p:nvCxnSpPr>
        <p:spPr>
          <a:xfrm>
            <a:off x="2465462" y="3731028"/>
            <a:ext cx="6896239" cy="185371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5-конечная звезда 50"/>
          <p:cNvSpPr/>
          <p:nvPr/>
        </p:nvSpPr>
        <p:spPr>
          <a:xfrm>
            <a:off x="4510044" y="379440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>
            <a:stCxn id="51" idx="4"/>
            <a:endCxn id="9" idx="1"/>
          </p:cNvCxnSpPr>
          <p:nvPr/>
        </p:nvCxnSpPr>
        <p:spPr>
          <a:xfrm flipV="1">
            <a:off x="4612593" y="2072881"/>
            <a:ext cx="4746781" cy="17606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5-конечная звезда 70"/>
          <p:cNvSpPr/>
          <p:nvPr/>
        </p:nvSpPr>
        <p:spPr>
          <a:xfrm>
            <a:off x="3883485" y="2291170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5-конечная звезда 71"/>
          <p:cNvSpPr/>
          <p:nvPr/>
        </p:nvSpPr>
        <p:spPr>
          <a:xfrm>
            <a:off x="3850693" y="2222275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>
            <a:stCxn id="71" idx="4"/>
            <a:endCxn id="38" idx="1"/>
          </p:cNvCxnSpPr>
          <p:nvPr/>
        </p:nvCxnSpPr>
        <p:spPr>
          <a:xfrm>
            <a:off x="3986034" y="2330340"/>
            <a:ext cx="5375667" cy="3254406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9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15</a:t>
            </a:r>
            <a:endParaRPr lang="ru-RU" sz="2400" b="1" dirty="0">
              <a:blipFill dpi="0" rotWithShape="1">
                <a:blip r:embed="rId9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32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120" y="190500"/>
            <a:ext cx="1438781" cy="1140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1224" t="47559" r="24105" b="-131"/>
          <a:stretch/>
        </p:blipFill>
        <p:spPr>
          <a:xfrm>
            <a:off x="283083" y="190500"/>
            <a:ext cx="8794242" cy="5821680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2270405" y="153553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>
            <a:stCxn id="7" idx="4"/>
          </p:cNvCxnSpPr>
          <p:nvPr/>
        </p:nvCxnSpPr>
        <p:spPr>
          <a:xfrm flipV="1">
            <a:off x="2372954" y="685800"/>
            <a:ext cx="6969166" cy="8889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-конечная звезда 10"/>
          <p:cNvSpPr/>
          <p:nvPr/>
        </p:nvSpPr>
        <p:spPr>
          <a:xfrm>
            <a:off x="2697125" y="2018732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829522" y="196745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12" idx="4"/>
          </p:cNvCxnSpPr>
          <p:nvPr/>
        </p:nvCxnSpPr>
        <p:spPr>
          <a:xfrm flipV="1">
            <a:off x="2932071" y="685800"/>
            <a:ext cx="6341469" cy="1320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13739" t="30104" r="55550" b="43462"/>
          <a:stretch/>
        </p:blipFill>
        <p:spPr>
          <a:xfrm>
            <a:off x="9357680" y="1487635"/>
            <a:ext cx="1461330" cy="970728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>
            <a:stCxn id="11" idx="4"/>
            <a:endCxn id="16" idx="1"/>
          </p:cNvCxnSpPr>
          <p:nvPr/>
        </p:nvCxnSpPr>
        <p:spPr>
          <a:xfrm flipV="1">
            <a:off x="2799674" y="1972999"/>
            <a:ext cx="6558006" cy="84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5-конечная звезда 19"/>
          <p:cNvSpPr/>
          <p:nvPr/>
        </p:nvSpPr>
        <p:spPr>
          <a:xfrm>
            <a:off x="5486045" y="2922377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>
            <a:stCxn id="20" idx="4"/>
            <a:endCxn id="23" idx="1"/>
          </p:cNvCxnSpPr>
          <p:nvPr/>
        </p:nvCxnSpPr>
        <p:spPr>
          <a:xfrm>
            <a:off x="5588594" y="2961547"/>
            <a:ext cx="3769086" cy="23754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/>
          <a:srcRect l="5582" t="13128" r="50172" b="42485"/>
          <a:stretch/>
        </p:blipFill>
        <p:spPr>
          <a:xfrm>
            <a:off x="9357680" y="2666765"/>
            <a:ext cx="1447700" cy="1064651"/>
          </a:xfrm>
          <a:prstGeom prst="rect">
            <a:avLst/>
          </a:prstGeom>
        </p:spPr>
      </p:pic>
      <p:sp>
        <p:nvSpPr>
          <p:cNvPr id="27" name="5-конечная звезда 26"/>
          <p:cNvSpPr/>
          <p:nvPr/>
        </p:nvSpPr>
        <p:spPr>
          <a:xfrm>
            <a:off x="997186" y="725281"/>
            <a:ext cx="102549" cy="10254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>
            <a:stCxn id="27" idx="4"/>
            <a:endCxn id="23" idx="1"/>
          </p:cNvCxnSpPr>
          <p:nvPr/>
        </p:nvCxnSpPr>
        <p:spPr>
          <a:xfrm>
            <a:off x="1099735" y="764451"/>
            <a:ext cx="8257945" cy="243464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16</a:t>
            </a:r>
            <a:endParaRPr lang="ru-RU" sz="2400" b="1" dirty="0">
              <a:blipFill dpi="0" rotWithShape="1">
                <a:blip r:embed="rId7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9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6187" b="36188"/>
          <a:stretch/>
        </p:blipFill>
        <p:spPr>
          <a:xfrm>
            <a:off x="0" y="1116531"/>
            <a:ext cx="12192000" cy="3951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640" y="5170306"/>
            <a:ext cx="1096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Ленина, 45 – </a:t>
            </a:r>
            <a:r>
              <a:rPr lang="ru-RU" sz="16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</a:t>
            </a:r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 (вариант 2), 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3746500" y="4541253"/>
            <a:ext cx="5003800" cy="298450"/>
          </a:xfrm>
          <a:custGeom>
            <a:avLst/>
            <a:gdLst>
              <a:gd name="connsiteX0" fmla="*/ 0 w 5003800"/>
              <a:gd name="connsiteY0" fmla="*/ 12700 h 298450"/>
              <a:gd name="connsiteX1" fmla="*/ 6350 w 5003800"/>
              <a:gd name="connsiteY1" fmla="*/ 298450 h 298450"/>
              <a:gd name="connsiteX2" fmla="*/ 5003800 w 5003800"/>
              <a:gd name="connsiteY2" fmla="*/ 76200 h 298450"/>
              <a:gd name="connsiteX3" fmla="*/ 4997450 w 5003800"/>
              <a:gd name="connsiteY3" fmla="*/ 0 h 298450"/>
              <a:gd name="connsiteX4" fmla="*/ 0 w 5003800"/>
              <a:gd name="connsiteY4" fmla="*/ 1270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3800" h="298450">
                <a:moveTo>
                  <a:pt x="0" y="12700"/>
                </a:moveTo>
                <a:lnTo>
                  <a:pt x="6350" y="298450"/>
                </a:lnTo>
                <a:lnTo>
                  <a:pt x="5003800" y="76200"/>
                </a:lnTo>
                <a:lnTo>
                  <a:pt x="4997450" y="0"/>
                </a:lnTo>
                <a:lnTo>
                  <a:pt x="0" y="1270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rcRect l="11064" t="25659" r="50019" b="42175"/>
          <a:stretch/>
        </p:blipFill>
        <p:spPr>
          <a:xfrm>
            <a:off x="3543300" y="1116529"/>
            <a:ext cx="5450442" cy="3483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6974" t="22889" r="69132" b="36129"/>
          <a:stretch/>
        </p:blipFill>
        <p:spPr>
          <a:xfrm>
            <a:off x="2069432" y="2261937"/>
            <a:ext cx="1694046" cy="2810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71847" t="22890" r="22470" b="41174"/>
          <a:stretch/>
        </p:blipFill>
        <p:spPr>
          <a:xfrm>
            <a:off x="8778239" y="2271084"/>
            <a:ext cx="693019" cy="2464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17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413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2222"/>
          <a:stretch/>
        </p:blipFill>
        <p:spPr>
          <a:xfrm>
            <a:off x="0" y="808522"/>
            <a:ext cx="12192000" cy="464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5582" t="13128" r="50172" b="43648"/>
          <a:stretch/>
        </p:blipFill>
        <p:spPr>
          <a:xfrm>
            <a:off x="5362663" y="1995905"/>
            <a:ext cx="3628937" cy="2598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40" y="5540521"/>
            <a:ext cx="1096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Л.Толстого,167 – </a:t>
            </a:r>
            <a:r>
              <a:rPr lang="ru-RU" sz="1600" b="1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</a:t>
            </a:r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 (вариант 1), 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18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432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" b="31388"/>
          <a:stretch/>
        </p:blipFill>
        <p:spPr>
          <a:xfrm>
            <a:off x="0" y="742950"/>
            <a:ext cx="12192000" cy="470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</a:blip>
          <a:srcRect l="11064" t="24528" r="50019" b="42175"/>
          <a:stretch/>
        </p:blipFill>
        <p:spPr>
          <a:xfrm>
            <a:off x="3261227" y="1237247"/>
            <a:ext cx="5355192" cy="3543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40" y="5567837"/>
            <a:ext cx="1096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Л.Толстого,152 – </a:t>
            </a:r>
            <a:r>
              <a:rPr lang="ru-RU" sz="1600" b="1" dirty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</a:t>
            </a:r>
            <a:r>
              <a:rPr lang="ru-RU" sz="1600" b="1" dirty="0" smtClean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 (вариант 2), 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19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28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4985" b="18735"/>
          <a:stretch/>
        </p:blipFill>
        <p:spPr>
          <a:xfrm>
            <a:off x="304799" y="435434"/>
            <a:ext cx="3688033" cy="445089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3500"/>
          <a:stretch/>
        </p:blipFill>
        <p:spPr>
          <a:xfrm>
            <a:off x="3992832" y="302084"/>
            <a:ext cx="3696587" cy="5860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3"/>
          <a:stretch/>
        </p:blipFill>
        <p:spPr>
          <a:xfrm>
            <a:off x="7680865" y="435435"/>
            <a:ext cx="4314594" cy="57054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</a:t>
            </a:r>
            <a:endParaRPr lang="ru-RU" sz="2400" b="1" dirty="0">
              <a:blipFill dpi="0" rotWithShape="1">
                <a:blip r:embed="rId6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740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32684"/>
          <a:stretch/>
        </p:blipFill>
        <p:spPr>
          <a:xfrm>
            <a:off x="0" y="895350"/>
            <a:ext cx="12192000" cy="4616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rcRect l="5582" t="13128" r="50172" b="43892"/>
          <a:stretch/>
        </p:blipFill>
        <p:spPr>
          <a:xfrm>
            <a:off x="2667300" y="2685176"/>
            <a:ext cx="3514725" cy="25028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</a:blip>
          <a:srcRect l="11065" t="24528" r="61496" b="42175"/>
          <a:stretch/>
        </p:blipFill>
        <p:spPr>
          <a:xfrm>
            <a:off x="9283700" y="2458581"/>
            <a:ext cx="2908300" cy="2729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640" y="5810250"/>
            <a:ext cx="1096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Л.Толстого,154 – </a:t>
            </a:r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</a:t>
            </a:r>
            <a:r>
              <a:rPr lang="ru-RU" sz="1600" b="1" dirty="0" smtClean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 (вариант 1), 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20</a:t>
            </a:r>
            <a:endParaRPr lang="ru-RU" sz="2400" b="1" dirty="0">
              <a:blipFill dpi="0" rotWithShape="1">
                <a:blip r:embed="rId6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2773" y="452372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Вахитова</a:t>
            </a:r>
            <a:r>
              <a:rPr lang="ru-RU" sz="1600" b="1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, 51 </a:t>
            </a:r>
            <a:r>
              <a:rPr lang="ru-RU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– тип </a:t>
            </a:r>
            <a:r>
              <a:rPr lang="ru-RU" sz="1600" b="1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3, полукаменный жилой двухэтажный многоквартирный </a:t>
            </a:r>
            <a:r>
              <a:rPr lang="ru-RU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дом</a:t>
            </a:r>
            <a:endParaRPr lang="ru-RU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6773" y="4523723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Бебеля, 108 </a:t>
            </a:r>
            <a:r>
              <a:rPr lang="ru-RU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– тип 2</a:t>
            </a:r>
            <a:r>
              <a:rPr lang="ru-RU" sz="1600" b="1" dirty="0" smtClean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, каменный жилой двухэтажный многоквартирный </a:t>
            </a:r>
            <a:r>
              <a:rPr lang="ru-RU" sz="1600" b="1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дом</a:t>
            </a:r>
            <a:endParaRPr lang="ru-RU" sz="1600" b="1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70972" y="1235510"/>
            <a:ext cx="6534151" cy="2823863"/>
            <a:chOff x="152399" y="879974"/>
            <a:chExt cx="6991353" cy="3021452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5" t="5959" r="1" b="26994"/>
            <a:stretch/>
          </p:blipFill>
          <p:spPr>
            <a:xfrm rot="16200000">
              <a:off x="2139946" y="-1107573"/>
              <a:ext cx="3016259" cy="699135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rcRect l="13739" t="30718" r="55550" b="43317"/>
            <a:stretch/>
          </p:blipFill>
          <p:spPr>
            <a:xfrm>
              <a:off x="3491081" y="1526526"/>
              <a:ext cx="3639969" cy="2374900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987672" y="1235508"/>
            <a:ext cx="4899025" cy="2819011"/>
            <a:chOff x="7118350" y="888998"/>
            <a:chExt cx="4813300" cy="275857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8" t="13855" b="41556"/>
            <a:stretch/>
          </p:blipFill>
          <p:spPr>
            <a:xfrm>
              <a:off x="7118350" y="888999"/>
              <a:ext cx="4813300" cy="275857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5" t="13999" r="-2" b="77173"/>
            <a:stretch/>
          </p:blipFill>
          <p:spPr>
            <a:xfrm>
              <a:off x="8909050" y="898024"/>
              <a:ext cx="3022599" cy="546100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rcRect l="15929" t="24590" r="52963" b="44432"/>
            <a:stretch/>
          </p:blipFill>
          <p:spPr>
            <a:xfrm>
              <a:off x="7123280" y="1105166"/>
              <a:ext cx="3263902" cy="2510658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3" t="13998" r="-2" b="67173"/>
            <a:stretch/>
          </p:blipFill>
          <p:spPr>
            <a:xfrm>
              <a:off x="9861550" y="888998"/>
              <a:ext cx="2036931" cy="116472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21</a:t>
            </a:r>
            <a:endParaRPr lang="ru-RU" sz="2400" b="1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21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058" b="29338"/>
          <a:stretch/>
        </p:blipFill>
        <p:spPr>
          <a:xfrm>
            <a:off x="0" y="691490"/>
            <a:ext cx="12192000" cy="477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15929" t="24590" r="52963" b="44309"/>
          <a:stretch/>
        </p:blipFill>
        <p:spPr>
          <a:xfrm>
            <a:off x="5021943" y="691490"/>
            <a:ext cx="5764273" cy="44513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4025" y="5640748"/>
            <a:ext cx="874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Тукая, 9 – </a:t>
            </a:r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</a:t>
            </a:r>
            <a:r>
              <a:rPr lang="ru-RU" sz="1600" b="1" dirty="0" smtClean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3, полукаменный жилой двухэтажный многоквартирный </a:t>
            </a:r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дом</a:t>
            </a:r>
            <a:endParaRPr lang="ru-RU" sz="1600" b="1" dirty="0"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6957" r="56249" b="32302"/>
          <a:stretch/>
        </p:blipFill>
        <p:spPr>
          <a:xfrm>
            <a:off x="0" y="2467677"/>
            <a:ext cx="5334000" cy="2793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22</a:t>
            </a:r>
            <a:endParaRPr lang="ru-RU" sz="2400" b="1" dirty="0">
              <a:blipFill dpi="0" rotWithShape="1">
                <a:blip r:embed="rId6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460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30926"/>
          <a:stretch/>
        </p:blipFill>
        <p:spPr>
          <a:xfrm>
            <a:off x="-3175" y="754781"/>
            <a:ext cx="12192000" cy="4737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contrast="30000"/>
                    </a14:imgEffect>
                  </a14:imgLayer>
                </a14:imgProps>
              </a:ext>
            </a:extLst>
          </a:blip>
          <a:srcRect l="20585" t="35137" r="54561" b="44991"/>
          <a:stretch/>
        </p:blipFill>
        <p:spPr>
          <a:xfrm>
            <a:off x="3973149" y="3124600"/>
            <a:ext cx="2729275" cy="1684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0825" y="5664234"/>
            <a:ext cx="73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Бебеля, </a:t>
            </a:r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99</a:t>
            </a:r>
            <a:r>
              <a:rPr lang="ru-RU" sz="1600" b="1" dirty="0">
                <a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– тип 6, индивидуальный одноэтажный каменный дом</a:t>
            </a:r>
            <a:endParaRPr lang="ru-RU" sz="1600" b="1" dirty="0"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8412" r="-1" b="61110"/>
          <a:stretch/>
        </p:blipFill>
        <p:spPr>
          <a:xfrm>
            <a:off x="5902325" y="754781"/>
            <a:ext cx="6289675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6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23</a:t>
            </a:r>
            <a:endParaRPr lang="ru-RU" sz="2400" b="1" dirty="0">
              <a:blipFill dpi="0" rotWithShape="1">
                <a:blip r:embed="rId6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22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21003"/>
            <a:ext cx="10058400" cy="670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Типовые решения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0814" b="2449"/>
          <a:stretch/>
        </p:blipFill>
        <p:spPr>
          <a:xfrm rot="5400000">
            <a:off x="3629143" y="-847440"/>
            <a:ext cx="5449899" cy="9127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24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45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035"/>
          <a:stretch/>
        </p:blipFill>
        <p:spPr>
          <a:xfrm>
            <a:off x="311767" y="478374"/>
            <a:ext cx="7222351" cy="602830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1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8544" r="7232" b="9221"/>
          <a:stretch/>
        </p:blipFill>
        <p:spPr>
          <a:xfrm rot="5400000">
            <a:off x="8129709" y="1394069"/>
            <a:ext cx="3187407" cy="41969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7266" y="324371"/>
            <a:ext cx="5475442" cy="564522"/>
          </a:xfrm>
        </p:spPr>
        <p:txBody>
          <a:bodyPr>
            <a:normAutofit fontScale="90000"/>
          </a:bodyPr>
          <a:lstStyle/>
          <a:p>
            <a:r>
              <a:rPr lang="ru-RU" dirty="0"/>
              <a:t>Типовые решения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25</a:t>
            </a:r>
            <a:endParaRPr lang="ru-RU" sz="2400" b="1" dirty="0">
              <a:blipFill dpi="0" rotWithShape="1">
                <a:blip r:embed="rId7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16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835" y="503883"/>
            <a:ext cx="5715963" cy="651149"/>
          </a:xfrm>
        </p:spPr>
        <p:txBody>
          <a:bodyPr>
            <a:normAutofit fontScale="90000"/>
          </a:bodyPr>
          <a:lstStyle/>
          <a:p>
            <a:r>
              <a:rPr lang="ru-RU" dirty="0"/>
              <a:t>Типовые решения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49" r="13356" b="1953"/>
          <a:stretch/>
        </p:blipFill>
        <p:spPr>
          <a:xfrm rot="5400000">
            <a:off x="1977430" y="103072"/>
            <a:ext cx="3984859" cy="6724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2889" r="15316" b="2093"/>
          <a:stretch/>
        </p:blipFill>
        <p:spPr>
          <a:xfrm rot="5400000">
            <a:off x="8303981" y="2310120"/>
            <a:ext cx="2916453" cy="4860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9" t="10807" r="9753" b="8912"/>
          <a:stretch/>
        </p:blipFill>
        <p:spPr>
          <a:xfrm rot="5400000">
            <a:off x="7874042" y="-370765"/>
            <a:ext cx="3507326" cy="4591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9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26</a:t>
            </a:r>
            <a:endParaRPr lang="ru-RU" sz="2400" b="1" dirty="0">
              <a:blipFill dpi="0" rotWithShape="1">
                <a:blip r:embed="rId9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52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5311701" cy="625645"/>
          </a:xfrm>
        </p:spPr>
        <p:txBody>
          <a:bodyPr>
            <a:normAutofit fontScale="90000"/>
          </a:bodyPr>
          <a:lstStyle/>
          <a:p>
            <a:r>
              <a:rPr lang="ru-RU" dirty="0"/>
              <a:t>Типовые решения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30729" r="9723" b="3448"/>
          <a:stretch/>
        </p:blipFill>
        <p:spPr>
          <a:xfrm rot="5400000">
            <a:off x="1025090" y="1015464"/>
            <a:ext cx="4158114" cy="4514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7487" r="6965" b="7793"/>
          <a:stretch/>
        </p:blipFill>
        <p:spPr>
          <a:xfrm rot="5400000">
            <a:off x="6405605" y="420926"/>
            <a:ext cx="4453127" cy="5998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27</a:t>
            </a:r>
            <a:endParaRPr lang="ru-RU" sz="2400" b="1" dirty="0">
              <a:blipFill dpi="0" rotWithShape="1">
                <a:blip r:embed="rId7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0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351" y="2159428"/>
            <a:ext cx="10058400" cy="1609344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377065" y="6226145"/>
            <a:ext cx="596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28</a:t>
            </a:r>
            <a:endParaRPr lang="ru-RU" sz="2400" b="1" dirty="0">
              <a:blipFill dpi="0" rotWithShape="1">
                <a:blip r:embed="rId3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56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9028" r="9162" b="19722"/>
          <a:stretch/>
        </p:blipFill>
        <p:spPr>
          <a:xfrm>
            <a:off x="6429676" y="210441"/>
            <a:ext cx="4947386" cy="626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795" y="251012"/>
            <a:ext cx="57816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Достопримечательное место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«Исторический центр Чистополя»</a:t>
            </a:r>
          </a:p>
          <a:p>
            <a:pPr algn="ctr"/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от ул. Бутлерова – до ул. Театральная </a:t>
            </a:r>
          </a:p>
          <a:p>
            <a:pPr algn="ctr"/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и по ул. </a:t>
            </a:r>
            <a:r>
              <a:rPr lang="ru-RU" sz="1400" dirty="0" err="1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К.Маркса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до поворота на </a:t>
            </a:r>
            <a:r>
              <a:rPr lang="ru-RU" sz="1400" dirty="0" err="1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ул.Базарная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;</a:t>
            </a:r>
          </a:p>
          <a:p>
            <a:pPr algn="ctr"/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от ул. Тукая – до ул. Октябрьская</a:t>
            </a:r>
          </a:p>
          <a:p>
            <a:pPr algn="ctr"/>
            <a:endParaRPr lang="ru-RU" sz="14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ДМ-1 – территории не подлежащие застройке (территории общего пользования):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lvl="1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1-1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Улицы</a:t>
            </a:r>
          </a:p>
          <a:p>
            <a:pPr lvl="1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1-2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Бульвар по ул. Ленина</a:t>
            </a:r>
          </a:p>
          <a:p>
            <a:pPr lvl="1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1-3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Центральная площадь</a:t>
            </a:r>
          </a:p>
          <a:p>
            <a:pPr lvl="1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1-4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Набережная</a:t>
            </a:r>
          </a:p>
          <a:p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ДМ-2 – территория подлежащая застройке: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447675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2-1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реконструкция и новое строительство ОКС высотой до 8,5 м</a:t>
            </a:r>
          </a:p>
          <a:p>
            <a:pPr marL="447675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</a:t>
            </a:r>
            <a:r>
              <a:rPr lang="ru-RU" sz="14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2-2 </a:t>
            </a:r>
            <a:r>
              <a:rPr lang="ru-RU" sz="14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реконструкция и новое строительство ОКС высотой до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12 </a:t>
            </a:r>
            <a:r>
              <a:rPr lang="ru-RU" sz="14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м</a:t>
            </a:r>
          </a:p>
          <a:p>
            <a:pPr marL="447675"/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</a:t>
            </a:r>
            <a:r>
              <a:rPr lang="ru-RU" sz="14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2-3 </a:t>
            </a:r>
            <a:r>
              <a:rPr lang="ru-RU" sz="14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реконструкция и новое строительство ОКС высотой до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15 м</a:t>
            </a:r>
          </a:p>
          <a:p>
            <a:pPr marL="447675"/>
            <a:r>
              <a:rPr lang="ru-RU" sz="14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2-4 </a:t>
            </a:r>
            <a:r>
              <a:rPr lang="ru-RU" sz="14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реконструкция и новое строительство </a:t>
            </a:r>
            <a:r>
              <a:rPr lang="ru-RU" sz="1400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ОКС без изменения основного объема</a:t>
            </a:r>
          </a:p>
          <a:p>
            <a:pPr marL="447675"/>
            <a:r>
              <a:rPr lang="ru-RU" sz="1400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 </a:t>
            </a:r>
            <a:r>
              <a:rPr lang="ru-RU" sz="14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2-5 </a:t>
            </a:r>
            <a:r>
              <a:rPr lang="ru-RU" sz="1400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реконструкция и новое строительство ОКС</a:t>
            </a:r>
          </a:p>
          <a:p>
            <a:pPr marL="447675"/>
            <a:endParaRPr lang="ru-RU" sz="1400" dirty="0" smtClean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algn="just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ДМ-3 – территории в границах размещения объектов религиозного назначения, а также градостроительной доминанты «Водонапорная башня»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3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53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7382"/>
          <a:stretch/>
        </p:blipFill>
        <p:spPr>
          <a:xfrm>
            <a:off x="171907" y="295275"/>
            <a:ext cx="5324018" cy="62823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b="8025"/>
          <a:stretch/>
        </p:blipFill>
        <p:spPr>
          <a:xfrm>
            <a:off x="5495925" y="295275"/>
            <a:ext cx="5345240" cy="6282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4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41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2" b="14386"/>
          <a:stretch/>
        </p:blipFill>
        <p:spPr>
          <a:xfrm>
            <a:off x="188482" y="317633"/>
            <a:ext cx="5698450" cy="61794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2" b="7509"/>
          <a:stretch/>
        </p:blipFill>
        <p:spPr>
          <a:xfrm>
            <a:off x="6108019" y="317633"/>
            <a:ext cx="5076537" cy="60192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5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0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2" b="16912"/>
          <a:stretch/>
        </p:blipFill>
        <p:spPr>
          <a:xfrm>
            <a:off x="413887" y="336884"/>
            <a:ext cx="5597575" cy="5881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2" b="7229"/>
          <a:stretch/>
        </p:blipFill>
        <p:spPr>
          <a:xfrm>
            <a:off x="5819260" y="336884"/>
            <a:ext cx="5153540" cy="61002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5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6</a:t>
            </a:r>
            <a:endParaRPr lang="ru-RU" sz="2400" b="1" dirty="0">
              <a:blipFill dpi="0" rotWithShape="1">
                <a:blip r:embed="rId5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68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13649"/>
            <a:ext cx="10058400" cy="824287"/>
          </a:xfrm>
        </p:spPr>
        <p:txBody>
          <a:bodyPr/>
          <a:lstStyle/>
          <a:p>
            <a:r>
              <a:rPr lang="ru-RU" dirty="0" smtClean="0"/>
              <a:t>Варианты типовых проектов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6666" r="7985" b="8704"/>
          <a:stretch/>
        </p:blipFill>
        <p:spPr>
          <a:xfrm rot="5400000">
            <a:off x="2054342" y="53442"/>
            <a:ext cx="5406666" cy="73756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93153" y="1037936"/>
            <a:ext cx="313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1 (вариант 1)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7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273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732" t="12125" r="5238" b="6704"/>
          <a:stretch/>
        </p:blipFill>
        <p:spPr>
          <a:xfrm>
            <a:off x="980007" y="542662"/>
            <a:ext cx="7606879" cy="548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5053" y="542662"/>
            <a:ext cx="313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1 (вариант 2)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каменный двухэтажный жилой многоквартирный дом с общественной функцией на 1 этаже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8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271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782" t="11885" r="5560" b="7090"/>
          <a:stretch/>
        </p:blipFill>
        <p:spPr>
          <a:xfrm>
            <a:off x="1041273" y="437007"/>
            <a:ext cx="7616952" cy="5501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9353" y="437007"/>
            <a:ext cx="313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тип 2 – </a:t>
            </a:r>
          </a:p>
          <a:p>
            <a:pPr algn="ctr"/>
            <a:r>
              <a:rPr lang="ru-RU" sz="1600" b="1" dirty="0" smtClean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каменный двухэтажный жилой многоквартирный дом</a:t>
            </a:r>
            <a:endParaRPr lang="ru-RU" sz="1600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63688" y="6226145"/>
            <a:ext cx="317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9</a:t>
            </a:r>
            <a:endParaRPr lang="ru-RU" sz="2400" b="1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212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3958</TotalTime>
  <Words>415</Words>
  <Application>Microsoft Office PowerPoint</Application>
  <PresentationFormat>Широкоэкранный</PresentationFormat>
  <Paragraphs>103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Bookman Old Style</vt:lpstr>
      <vt:lpstr>Calibri</vt:lpstr>
      <vt:lpstr>Cambria</vt:lpstr>
      <vt:lpstr>Century Gothic</vt:lpstr>
      <vt:lpstr>Wingdings</vt:lpstr>
      <vt:lpstr>Дерево</vt:lpstr>
      <vt:lpstr>Применение типовых проектов зданий в исторической застройке г.Чистополь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типовых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Типовые решения</vt:lpstr>
      <vt:lpstr>Типовые решения</vt:lpstr>
      <vt:lpstr>Типовые решения</vt:lpstr>
      <vt:lpstr>Типовые решения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типовых проектов зданий в исторической застройке г.Чистополь</dc:title>
  <dc:creator>User8</dc:creator>
  <cp:lastModifiedBy>User8</cp:lastModifiedBy>
  <cp:revision>54</cp:revision>
  <dcterms:created xsi:type="dcterms:W3CDTF">2023-03-07T14:17:08Z</dcterms:created>
  <dcterms:modified xsi:type="dcterms:W3CDTF">2023-03-10T08:16:00Z</dcterms:modified>
</cp:coreProperties>
</file>